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58" r:id="rId2"/>
    <p:sldId id="259" r:id="rId3"/>
    <p:sldId id="264" r:id="rId4"/>
    <p:sldId id="265" r:id="rId5"/>
    <p:sldId id="266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CECC"/>
    <a:srgbClr val="BE5551"/>
    <a:srgbClr val="FFF2CC"/>
    <a:srgbClr val="E8D6A0"/>
    <a:srgbClr val="EE3229"/>
    <a:srgbClr val="407AAA"/>
    <a:srgbClr val="004479"/>
    <a:srgbClr val="78AAD6"/>
    <a:srgbClr val="3DAAD6"/>
    <a:srgbClr val="D72B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80653" autoAdjust="0"/>
  </p:normalViewPr>
  <p:slideViewPr>
    <p:cSldViewPr snapToGrid="0" snapToObjects="1">
      <p:cViewPr varScale="1">
        <p:scale>
          <a:sx n="88" d="100"/>
          <a:sy n="88" d="100"/>
        </p:scale>
        <p:origin x="2142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4" d="100"/>
          <a:sy n="94" d="100"/>
        </p:scale>
        <p:origin x="254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2B51A399-928A-9F44-BDBC-465BD91653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812BEBE-A7D5-114F-BE76-F5F53EE82EE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522EEC2-2195-9048-990A-029DDE0735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7DCD19-CE74-1540-8D2C-34818FFAB9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0729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09EBB6-9048-A142-9F0B-499663C2CDB4}" type="datetimeFigureOut">
              <a:rPr kumimoji="1" lang="ja-JP" altLang="en-US" smtClean="0"/>
              <a:t>2023/9/25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B07A27-917F-9E4D-9E5F-403DBB88E1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6445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07A27-917F-9E4D-9E5F-403DBB88E139}" type="slidenum">
              <a:rPr kumimoji="1" lang="ja-JP" altLang="en-US" smtClean="0"/>
              <a:t>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3525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07A27-917F-9E4D-9E5F-403DBB88E13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3507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773873"/>
            <a:ext cx="7772400" cy="23876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タイトル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171090" y="4809402"/>
            <a:ext cx="3287110" cy="42553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所属</a:t>
            </a:r>
            <a:endParaRPr lang="en-US" dirty="0"/>
          </a:p>
        </p:txBody>
      </p:sp>
      <p:sp>
        <p:nvSpPr>
          <p:cNvPr id="21" name="テキスト プレースホルダー 20">
            <a:extLst>
              <a:ext uri="{FF2B5EF4-FFF2-40B4-BE49-F238E27FC236}">
                <a16:creationId xmlns:a16="http://schemas.microsoft.com/office/drawing/2014/main" id="{7CBADFB2-2F23-F14C-B72E-4B5FBA0C85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1090" y="5312322"/>
            <a:ext cx="3287110" cy="42553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ja-JP" altLang="en-US"/>
              <a:t>氏名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6DAFDAA-245B-2940-83C4-96D71442D701}"/>
              </a:ext>
            </a:extLst>
          </p:cNvPr>
          <p:cNvSpPr/>
          <p:nvPr userDrawn="1"/>
        </p:nvSpPr>
        <p:spPr>
          <a:xfrm>
            <a:off x="-8634" y="6448393"/>
            <a:ext cx="9180000" cy="42339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476CFBAB-523B-6C4C-A7E3-4AA6167C9935}"/>
              </a:ext>
            </a:extLst>
          </p:cNvPr>
          <p:cNvCxnSpPr/>
          <p:nvPr userDrawn="1"/>
        </p:nvCxnSpPr>
        <p:spPr>
          <a:xfrm flipV="1">
            <a:off x="115611" y="625362"/>
            <a:ext cx="8891753" cy="0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図 10" descr="食品, 挿絵 が含まれている画像&#10;&#10;自動的に生成された説明">
            <a:extLst>
              <a:ext uri="{FF2B5EF4-FFF2-40B4-BE49-F238E27FC236}">
                <a16:creationId xmlns:a16="http://schemas.microsoft.com/office/drawing/2014/main" id="{C7A8CE99-5110-2E48-A902-4D98BD0756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000" t="32889" r="2593" b="32297"/>
          <a:stretch/>
        </p:blipFill>
        <p:spPr>
          <a:xfrm>
            <a:off x="7865614" y="175582"/>
            <a:ext cx="1153683" cy="420987"/>
          </a:xfrm>
          <a:prstGeom prst="rect">
            <a:avLst/>
          </a:prstGeom>
        </p:spPr>
      </p:pic>
      <p:pic>
        <p:nvPicPr>
          <p:cNvPr id="12" name="図 11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7852D530-A271-DA44-B8AB-33A9B27991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5611" y="128660"/>
            <a:ext cx="1717172" cy="413261"/>
          </a:xfrm>
          <a:prstGeom prst="rect">
            <a:avLst/>
          </a:prstGeom>
        </p:spPr>
      </p:pic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06E89E77-8C29-1049-B12A-B47A6604EF0E}"/>
              </a:ext>
            </a:extLst>
          </p:cNvPr>
          <p:cNvGrpSpPr/>
          <p:nvPr userDrawn="1"/>
        </p:nvGrpSpPr>
        <p:grpSpPr>
          <a:xfrm>
            <a:off x="7407496" y="6453505"/>
            <a:ext cx="1728000" cy="435602"/>
            <a:chOff x="7328473" y="6471793"/>
            <a:chExt cx="1741956" cy="435602"/>
          </a:xfrm>
        </p:grpSpPr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6FDC41B-9EF2-B44A-9A9C-ACFAE8BADFE6}"/>
                </a:ext>
              </a:extLst>
            </p:cNvPr>
            <p:cNvSpPr txBox="1"/>
            <p:nvPr userDrawn="1"/>
          </p:nvSpPr>
          <p:spPr>
            <a:xfrm>
              <a:off x="7414277" y="6599618"/>
              <a:ext cx="16561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400">
                  <a:solidFill>
                    <a:schemeClr val="bg1"/>
                  </a:solidFill>
                </a:rPr>
                <a:t>豊橋技術科学大学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52B13E55-43C1-9A4B-9C72-653FC117A333}"/>
                </a:ext>
              </a:extLst>
            </p:cNvPr>
            <p:cNvSpPr txBox="1"/>
            <p:nvPr userDrawn="1"/>
          </p:nvSpPr>
          <p:spPr>
            <a:xfrm>
              <a:off x="7328473" y="6471793"/>
              <a:ext cx="95874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700">
                  <a:solidFill>
                    <a:schemeClr val="bg1"/>
                  </a:solidFill>
                </a:rPr>
                <a:t>国立大学法人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78562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016" y="753188"/>
            <a:ext cx="7886700" cy="691811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574637"/>
            <a:ext cx="7886700" cy="476310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61A6DA-FA06-DF47-9AB3-08EE5F5035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4462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61A6DA-FA06-DF47-9AB3-08EE5F5035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6748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137EA749-4D6D-EE4D-84FC-8631FF82BB0E}"/>
              </a:ext>
            </a:extLst>
          </p:cNvPr>
          <p:cNvCxnSpPr/>
          <p:nvPr userDrawn="1"/>
        </p:nvCxnSpPr>
        <p:spPr>
          <a:xfrm flipV="1">
            <a:off x="115611" y="625362"/>
            <a:ext cx="8891753" cy="0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タイトル プレースホルダー 4">
            <a:extLst>
              <a:ext uri="{FF2B5EF4-FFF2-40B4-BE49-F238E27FC236}">
                <a16:creationId xmlns:a16="http://schemas.microsoft.com/office/drawing/2014/main" id="{CDE0317E-FCF0-D841-B8BE-FBA5B5FD6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38609"/>
            <a:ext cx="7876187" cy="691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6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084EB7E-529C-DA48-884F-E7002066F2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1558248"/>
            <a:ext cx="7903878" cy="4760507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11466-63FE-8C40-BE84-266C109900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56280" y="6067312"/>
            <a:ext cx="46245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DC61A6DA-FA06-DF47-9AB3-08EE5F50353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8650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61A6DA-FA06-DF47-9AB3-08EE5F5035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4984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016" y="753188"/>
            <a:ext cx="7886700" cy="691811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61A6DA-FA06-DF47-9AB3-08EE5F5035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9114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61A6DA-FA06-DF47-9AB3-08EE5F5035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8376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016" y="753188"/>
            <a:ext cx="7886700" cy="691811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61A6DA-FA06-DF47-9AB3-08EE5F5035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720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61A6DA-FA06-DF47-9AB3-08EE5F5035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2577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61A6DA-FA06-DF47-9AB3-08EE5F5035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6633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DC61A6DA-FA06-DF47-9AB3-08EE5F50353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264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食品, 挿絵 が含まれている画像&#10;&#10;自動的に生成された説明">
            <a:extLst>
              <a:ext uri="{FF2B5EF4-FFF2-40B4-BE49-F238E27FC236}">
                <a16:creationId xmlns:a16="http://schemas.microsoft.com/office/drawing/2014/main" id="{F80013C8-9FA8-6D41-ADC0-AA7362C8D2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l="2000" t="32889" r="2593" b="32297"/>
          <a:stretch/>
        </p:blipFill>
        <p:spPr>
          <a:xfrm>
            <a:off x="7865614" y="175582"/>
            <a:ext cx="1153683" cy="420987"/>
          </a:xfrm>
          <a:prstGeom prst="rect">
            <a:avLst/>
          </a:prstGeom>
        </p:spPr>
      </p:pic>
      <p:pic>
        <p:nvPicPr>
          <p:cNvPr id="8" name="図 7" descr="挿絵 が含まれている画像&#10;&#10;自動的に生成された説明">
            <a:extLst>
              <a:ext uri="{FF2B5EF4-FFF2-40B4-BE49-F238E27FC236}">
                <a16:creationId xmlns:a16="http://schemas.microsoft.com/office/drawing/2014/main" id="{58606DE6-1014-B140-854C-5CD3EA83D19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15611" y="128660"/>
            <a:ext cx="1717172" cy="413261"/>
          </a:xfrm>
          <a:prstGeom prst="rect">
            <a:avLst/>
          </a:prstGeom>
        </p:spPr>
      </p:pic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0599E5D3-BD67-8243-8306-678467A0F7DC}"/>
              </a:ext>
            </a:extLst>
          </p:cNvPr>
          <p:cNvSpPr/>
          <p:nvPr userDrawn="1"/>
        </p:nvSpPr>
        <p:spPr>
          <a:xfrm>
            <a:off x="-8634" y="6448393"/>
            <a:ext cx="9180000" cy="42339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61" name="直線コネクタ 60">
            <a:extLst>
              <a:ext uri="{FF2B5EF4-FFF2-40B4-BE49-F238E27FC236}">
                <a16:creationId xmlns:a16="http://schemas.microsoft.com/office/drawing/2014/main" id="{D7BF4FE3-A189-754A-B036-1EC2F5D64E7F}"/>
              </a:ext>
            </a:extLst>
          </p:cNvPr>
          <p:cNvCxnSpPr/>
          <p:nvPr userDrawn="1"/>
        </p:nvCxnSpPr>
        <p:spPr>
          <a:xfrm flipV="1">
            <a:off x="115611" y="625362"/>
            <a:ext cx="8891753" cy="0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7D606279-07DF-854C-A743-7F026240E69A}"/>
              </a:ext>
            </a:extLst>
          </p:cNvPr>
          <p:cNvSpPr/>
          <p:nvPr userDrawn="1"/>
        </p:nvSpPr>
        <p:spPr>
          <a:xfrm>
            <a:off x="8556280" y="5989240"/>
            <a:ext cx="462455" cy="462455"/>
          </a:xfrm>
          <a:prstGeom prst="rect">
            <a:avLst/>
          </a:prstGeom>
          <a:solidFill>
            <a:srgbClr val="407AAA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Slide Number Placeholder 5">
            <a:extLst>
              <a:ext uri="{FF2B5EF4-FFF2-40B4-BE49-F238E27FC236}">
                <a16:creationId xmlns:a16="http://schemas.microsoft.com/office/drawing/2014/main" id="{631AD646-FAE5-AC43-8260-65560E4485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56280" y="6067312"/>
            <a:ext cx="46245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DC61A6DA-FA06-DF47-9AB3-08EE5F50353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B9E7AFC3-058D-184D-B701-B45DFAAB17D6}"/>
              </a:ext>
            </a:extLst>
          </p:cNvPr>
          <p:cNvGrpSpPr/>
          <p:nvPr userDrawn="1"/>
        </p:nvGrpSpPr>
        <p:grpSpPr>
          <a:xfrm>
            <a:off x="7407496" y="6453505"/>
            <a:ext cx="1728000" cy="435602"/>
            <a:chOff x="7328473" y="6471793"/>
            <a:chExt cx="1741956" cy="435602"/>
          </a:xfrm>
        </p:grpSpPr>
        <p:sp>
          <p:nvSpPr>
            <p:cNvPr id="66" name="テキスト ボックス 65">
              <a:extLst>
                <a:ext uri="{FF2B5EF4-FFF2-40B4-BE49-F238E27FC236}">
                  <a16:creationId xmlns:a16="http://schemas.microsoft.com/office/drawing/2014/main" id="{68B9B134-53C3-0B45-BF96-8A81AAA91207}"/>
                </a:ext>
              </a:extLst>
            </p:cNvPr>
            <p:cNvSpPr txBox="1"/>
            <p:nvPr userDrawn="1"/>
          </p:nvSpPr>
          <p:spPr>
            <a:xfrm>
              <a:off x="7414277" y="6599618"/>
              <a:ext cx="16561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400">
                  <a:solidFill>
                    <a:schemeClr val="bg1"/>
                  </a:solidFill>
                </a:rPr>
                <a:t>豊橋技術科学大学</a:t>
              </a:r>
            </a:p>
          </p:txBody>
        </p:sp>
        <p:sp>
          <p:nvSpPr>
            <p:cNvPr id="67" name="テキスト ボックス 66">
              <a:extLst>
                <a:ext uri="{FF2B5EF4-FFF2-40B4-BE49-F238E27FC236}">
                  <a16:creationId xmlns:a16="http://schemas.microsoft.com/office/drawing/2014/main" id="{0E6E428A-3D02-0848-924C-37FF9F1A37FA}"/>
                </a:ext>
              </a:extLst>
            </p:cNvPr>
            <p:cNvSpPr txBox="1"/>
            <p:nvPr userDrawn="1"/>
          </p:nvSpPr>
          <p:spPr>
            <a:xfrm>
              <a:off x="7328473" y="6471793"/>
              <a:ext cx="958746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700">
                  <a:solidFill>
                    <a:schemeClr val="bg1"/>
                  </a:solidFill>
                </a:rPr>
                <a:t>国立大学法人</a:t>
              </a:r>
            </a:p>
          </p:txBody>
        </p:sp>
      </p:grpSp>
      <p:sp>
        <p:nvSpPr>
          <p:cNvPr id="5" name="タイトル プレースホルダー 4">
            <a:extLst>
              <a:ext uri="{FF2B5EF4-FFF2-40B4-BE49-F238E27FC236}">
                <a16:creationId xmlns:a16="http://schemas.microsoft.com/office/drawing/2014/main" id="{DA210848-02BD-9D49-BE6F-0B8639276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38609"/>
            <a:ext cx="7876187" cy="691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773CA9F0-3113-AC4C-93B7-BD75138C9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58248"/>
            <a:ext cx="7903878" cy="47605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138622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32501"/>
            <a:ext cx="7772400" cy="2520889"/>
          </a:xfrm>
        </p:spPr>
        <p:txBody>
          <a:bodyPr>
            <a:normAutofit/>
          </a:bodyPr>
          <a:lstStyle/>
          <a:p>
            <a:r>
              <a:rPr lang="en-US" altLang="ja-JP" sz="4800" dirty="0"/>
              <a:t>Musashi</a:t>
            </a:r>
            <a:r>
              <a:rPr lang="ja-JP" altLang="en-US" sz="4800" dirty="0"/>
              <a:t>への定期レポート</a:t>
            </a:r>
            <a:endParaRPr kumimoji="1" lang="ja-JP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98163" y="4875905"/>
            <a:ext cx="2645229" cy="1285410"/>
          </a:xfrm>
        </p:spPr>
        <p:txBody>
          <a:bodyPr>
            <a:noAutofit/>
          </a:bodyPr>
          <a:lstStyle/>
          <a:p>
            <a:r>
              <a:rPr lang="en-US" altLang="ja-JP" sz="2000" dirty="0">
                <a:latin typeface="+mn-ea"/>
              </a:rPr>
              <a:t>2023/09/25</a:t>
            </a:r>
          </a:p>
          <a:p>
            <a:r>
              <a:rPr lang="ja-JP" altLang="en-US" sz="2000" dirty="0">
                <a:latin typeface="+mn-ea"/>
              </a:rPr>
              <a:t>豊橋技術科学大学</a:t>
            </a:r>
            <a:endParaRPr lang="en-US" altLang="ja-JP" sz="2000" dirty="0">
              <a:latin typeface="+mn-ea"/>
            </a:endParaRPr>
          </a:p>
          <a:p>
            <a:r>
              <a:rPr kumimoji="1" lang="en-US" altLang="ja-JP" sz="2000" dirty="0">
                <a:latin typeface="+mn-ea"/>
              </a:rPr>
              <a:t>Dinh Ngoc Duc</a:t>
            </a:r>
            <a:endParaRPr kumimoji="1" lang="ja-JP" altLang="en-US" sz="2000" dirty="0">
              <a:latin typeface="+mn-e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6D1CCE7-B7C3-0323-A882-00AA5535C57A}"/>
              </a:ext>
            </a:extLst>
          </p:cNvPr>
          <p:cNvSpPr/>
          <p:nvPr/>
        </p:nvSpPr>
        <p:spPr>
          <a:xfrm>
            <a:off x="2836506" y="6446580"/>
            <a:ext cx="3228392" cy="4114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673281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694B5-6B31-5FD0-2BEC-F96C24900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C61A6DA-FA06-DF47-9AB3-08EE5F50353B}" type="slidenum">
              <a:rPr kumimoji="1" lang="ja-JP" altLang="en-US" smtClean="0"/>
              <a:pPr/>
              <a:t>1</a:t>
            </a:fld>
            <a:endParaRPr kumimoji="1" lang="ja-JP" alt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D0EC87B-F1D8-384C-38D4-61DBAC83D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38609"/>
            <a:ext cx="7876187" cy="691814"/>
          </a:xfrm>
        </p:spPr>
        <p:txBody>
          <a:bodyPr>
            <a:normAutofit/>
          </a:bodyPr>
          <a:lstStyle/>
          <a:p>
            <a:r>
              <a:rPr lang="ja-JP" altLang="en-US" dirty="0"/>
              <a:t>今週のタスク</a:t>
            </a:r>
            <a:endParaRPr lang="en-US" dirty="0"/>
          </a:p>
        </p:txBody>
      </p:sp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0192F2E9-8392-2E20-01DC-E8B3F79344B1}"/>
              </a:ext>
            </a:extLst>
          </p:cNvPr>
          <p:cNvGraphicFramePr>
            <a:graphicFrameLocks noGrp="1"/>
          </p:cNvGraphicFramePr>
          <p:nvPr/>
        </p:nvGraphicFramePr>
        <p:xfrm>
          <a:off x="314095" y="1983576"/>
          <a:ext cx="8704640" cy="138248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76160">
                  <a:extLst>
                    <a:ext uri="{9D8B030D-6E8A-4147-A177-3AD203B41FA5}">
                      <a16:colId xmlns:a16="http://schemas.microsoft.com/office/drawing/2014/main" val="802388156"/>
                    </a:ext>
                  </a:extLst>
                </a:gridCol>
                <a:gridCol w="2176160">
                  <a:extLst>
                    <a:ext uri="{9D8B030D-6E8A-4147-A177-3AD203B41FA5}">
                      <a16:colId xmlns:a16="http://schemas.microsoft.com/office/drawing/2014/main" val="1956059832"/>
                    </a:ext>
                  </a:extLst>
                </a:gridCol>
                <a:gridCol w="2176160">
                  <a:extLst>
                    <a:ext uri="{9D8B030D-6E8A-4147-A177-3AD203B41FA5}">
                      <a16:colId xmlns:a16="http://schemas.microsoft.com/office/drawing/2014/main" val="1136161048"/>
                    </a:ext>
                  </a:extLst>
                </a:gridCol>
                <a:gridCol w="2176160">
                  <a:extLst>
                    <a:ext uri="{9D8B030D-6E8A-4147-A177-3AD203B41FA5}">
                      <a16:colId xmlns:a16="http://schemas.microsoft.com/office/drawing/2014/main" val="839710453"/>
                    </a:ext>
                  </a:extLst>
                </a:gridCol>
              </a:tblGrid>
              <a:tr h="460828">
                <a:tc>
                  <a:txBody>
                    <a:bodyPr/>
                    <a:lstStyle/>
                    <a:p>
                      <a:pPr lvl="0" algn="ctr"/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ja-JP" sz="1800" dirty="0"/>
                        <a:t>9</a:t>
                      </a:r>
                      <a:r>
                        <a:rPr lang="ja-JP" altLang="en-US" sz="1800" dirty="0"/>
                        <a:t>月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ja-JP" sz="1800" dirty="0"/>
                        <a:t>10</a:t>
                      </a:r>
                      <a:r>
                        <a:rPr lang="ja-JP" altLang="en-US" sz="1800" dirty="0"/>
                        <a:t>月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ja-JP" sz="1800" dirty="0"/>
                        <a:t>11</a:t>
                      </a:r>
                      <a:r>
                        <a:rPr lang="ja-JP" altLang="en-US" sz="1800" dirty="0"/>
                        <a:t>月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9759666"/>
                  </a:ext>
                </a:extLst>
              </a:tr>
              <a:tr h="460828">
                <a:tc>
                  <a:txBody>
                    <a:bodyPr/>
                    <a:lstStyle/>
                    <a:p>
                      <a:pPr lvl="0" algn="ctr"/>
                      <a:r>
                        <a:rPr lang="ja-JP" altLang="en-US" sz="1800" dirty="0"/>
                        <a:t>問題①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3580053"/>
                  </a:ext>
                </a:extLst>
              </a:tr>
              <a:tr h="460828">
                <a:tc>
                  <a:txBody>
                    <a:bodyPr/>
                    <a:lstStyle/>
                    <a:p>
                      <a:pPr lvl="0" algn="ctr"/>
                      <a:r>
                        <a:rPr lang="ja-JP" altLang="en-US" sz="1800" dirty="0"/>
                        <a:t>問題②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1801358"/>
                  </a:ext>
                </a:extLst>
              </a:tr>
            </a:tbl>
          </a:graphicData>
        </a:graphic>
      </p:graphicFrame>
      <p:sp>
        <p:nvSpPr>
          <p:cNvPr id="13" name="Arrow: Right 12">
            <a:extLst>
              <a:ext uri="{FF2B5EF4-FFF2-40B4-BE49-F238E27FC236}">
                <a16:creationId xmlns:a16="http://schemas.microsoft.com/office/drawing/2014/main" id="{F30D8646-CB92-EE67-4BE2-448CB74F5148}"/>
              </a:ext>
            </a:extLst>
          </p:cNvPr>
          <p:cNvSpPr/>
          <p:nvPr/>
        </p:nvSpPr>
        <p:spPr>
          <a:xfrm>
            <a:off x="2484587" y="2486690"/>
            <a:ext cx="4363656" cy="35881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5B76FEC-6E14-1CED-E542-6E8DC8813A40}"/>
              </a:ext>
            </a:extLst>
          </p:cNvPr>
          <p:cNvSpPr/>
          <p:nvPr/>
        </p:nvSpPr>
        <p:spPr>
          <a:xfrm>
            <a:off x="6849384" y="2919951"/>
            <a:ext cx="2169351" cy="35881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845F1B-7A94-DFFA-18F5-426027C26CA7}"/>
              </a:ext>
            </a:extLst>
          </p:cNvPr>
          <p:cNvSpPr/>
          <p:nvPr/>
        </p:nvSpPr>
        <p:spPr>
          <a:xfrm>
            <a:off x="314094" y="2486690"/>
            <a:ext cx="4363656" cy="338718"/>
          </a:xfrm>
          <a:prstGeom prst="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3656E1-80C6-693A-19A8-A47F9B73F776}"/>
              </a:ext>
            </a:extLst>
          </p:cNvPr>
          <p:cNvSpPr txBox="1"/>
          <p:nvPr/>
        </p:nvSpPr>
        <p:spPr>
          <a:xfrm>
            <a:off x="3733986" y="1430423"/>
            <a:ext cx="16655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400" dirty="0"/>
              <a:t>予定時間</a:t>
            </a:r>
            <a:endParaRPr lang="en-US" sz="24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B114325-51BF-74A1-AA08-46DFA0D17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631656"/>
            <a:ext cx="7010400" cy="249555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FFBBC2D6-1A7F-D266-940E-7A9ABEDFF900}"/>
              </a:ext>
            </a:extLst>
          </p:cNvPr>
          <p:cNvSpPr/>
          <p:nvPr/>
        </p:nvSpPr>
        <p:spPr>
          <a:xfrm>
            <a:off x="1066800" y="4593770"/>
            <a:ext cx="7010400" cy="293917"/>
          </a:xfrm>
          <a:prstGeom prst="rect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02734-AEDD-0FCD-8104-FD420E711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タスク進捗</a:t>
            </a:r>
            <a:br>
              <a:rPr lang="en-US" altLang="ja-JP" dirty="0"/>
            </a:br>
            <a:r>
              <a:rPr lang="ja-JP" altLang="en-US" sz="2000" dirty="0"/>
              <a:t>「</a:t>
            </a:r>
            <a:r>
              <a:rPr lang="en-US" altLang="ja-JP" sz="2000" dirty="0"/>
              <a:t>Route selecting</a:t>
            </a:r>
            <a:r>
              <a:rPr lang="ja-JP" altLang="en-US" sz="2000" dirty="0"/>
              <a:t>モード」設計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C744C-DD56-B312-6F20-2D16B40F9A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C61A6DA-FA06-DF47-9AB3-08EE5F50353B}" type="slidenum">
              <a:rPr kumimoji="1" lang="ja-JP" altLang="en-US" smtClean="0"/>
              <a:pPr/>
              <a:t>2</a:t>
            </a:fld>
            <a:endParaRPr kumimoji="1" lang="ja-JP" altLang="en-US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29B84AD-2033-6CDE-28AF-D4B2A4BFFFF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3295" y="1671502"/>
            <a:ext cx="5898717" cy="463470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A8C2E24-5F9D-4196-B734-92F8CC8EA74A}"/>
              </a:ext>
            </a:extLst>
          </p:cNvPr>
          <p:cNvSpPr/>
          <p:nvPr/>
        </p:nvSpPr>
        <p:spPr>
          <a:xfrm>
            <a:off x="6433457" y="2667000"/>
            <a:ext cx="1611086" cy="2623456"/>
          </a:xfrm>
          <a:prstGeom prst="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12FD4D-A9EF-8992-ACBF-29FE454D108A}"/>
              </a:ext>
            </a:extLst>
          </p:cNvPr>
          <p:cNvSpPr/>
          <p:nvPr/>
        </p:nvSpPr>
        <p:spPr>
          <a:xfrm>
            <a:off x="7134248" y="2109652"/>
            <a:ext cx="1948542" cy="5573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1800" dirty="0"/>
              <a:t>「</a:t>
            </a:r>
            <a:r>
              <a:rPr lang="en-US" altLang="ja-JP" sz="1800" dirty="0"/>
              <a:t>Route-selecting</a:t>
            </a:r>
            <a:r>
              <a:rPr lang="ja-JP" altLang="en-US" sz="1800" dirty="0"/>
              <a:t>モード」設計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552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89F79-F85F-1417-1744-A4B1C778C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タスク進捗</a:t>
            </a:r>
            <a:br>
              <a:rPr lang="en-US" altLang="ja-JP" dirty="0"/>
            </a:br>
            <a:r>
              <a:rPr lang="ja-JP" altLang="en-US" sz="2000" dirty="0"/>
              <a:t>「</a:t>
            </a:r>
            <a:r>
              <a:rPr lang="en-US" altLang="ja-JP" sz="2000" dirty="0"/>
              <a:t>Route selecting</a:t>
            </a:r>
            <a:r>
              <a:rPr lang="ja-JP" altLang="en-US" sz="2000" dirty="0"/>
              <a:t>モード」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BB29D-818D-C16C-BA6E-74815CC6C4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2000" b="1" i="0" u="sng" strike="noStrike" dirty="0">
                <a:solidFill>
                  <a:srgbClr val="000000"/>
                </a:solidFill>
                <a:effectLst/>
                <a:latin typeface="+mn-ea"/>
              </a:rPr>
              <a:t>Route Selecting Mode</a:t>
            </a:r>
            <a:r>
              <a:rPr lang="ja-JP" altLang="en-US" sz="2000" b="1" i="0" u="sng" strike="noStrike" dirty="0">
                <a:solidFill>
                  <a:srgbClr val="000000"/>
                </a:solidFill>
                <a:effectLst/>
                <a:latin typeface="+mn-ea"/>
              </a:rPr>
              <a:t>の機能</a:t>
            </a:r>
            <a:r>
              <a:rPr lang="en-US" altLang="ja-JP" sz="2000" b="1" i="0" u="sng" strike="noStrike" dirty="0">
                <a:solidFill>
                  <a:srgbClr val="000000"/>
                </a:solidFill>
                <a:effectLst/>
                <a:latin typeface="+mn-ea"/>
              </a:rPr>
              <a:t> </a:t>
            </a:r>
          </a:p>
          <a:p>
            <a:pPr marL="457200" lvl="1" indent="0">
              <a:buNone/>
            </a:pPr>
            <a:r>
              <a:rPr lang="ja-JP" altLang="en-US" sz="2000" dirty="0">
                <a:latin typeface="+mn-ea"/>
              </a:rPr>
              <a:t>① ルートを選択する</a:t>
            </a:r>
            <a:r>
              <a:rPr lang="en-US" altLang="ja-JP" sz="2000" dirty="0">
                <a:latin typeface="+mn-ea"/>
              </a:rPr>
              <a:t>.</a:t>
            </a:r>
          </a:p>
          <a:p>
            <a:pPr marL="457200" lvl="1" indent="0">
              <a:buNone/>
            </a:pPr>
            <a:r>
              <a:rPr lang="ja-JP" altLang="en-US" sz="2000" dirty="0">
                <a:latin typeface="+mn-ea"/>
              </a:rPr>
              <a:t>② ルートを変更する</a:t>
            </a:r>
            <a:endParaRPr lang="en-US" altLang="ja-JP" sz="2000" dirty="0">
              <a:latin typeface="+mn-ea"/>
            </a:endParaRPr>
          </a:p>
          <a:p>
            <a:pPr marL="457200" lvl="1" indent="0">
              <a:buNone/>
            </a:pPr>
            <a:r>
              <a:rPr lang="ja-JP" altLang="en-US" sz="2000" dirty="0">
                <a:latin typeface="+mn-ea"/>
              </a:rPr>
              <a:t>③ 走行が終わったら，次のルートを選択することができる．</a:t>
            </a:r>
            <a:endParaRPr lang="en-US" altLang="ja-JP" sz="2000" dirty="0">
              <a:latin typeface="+mn-ea"/>
            </a:endParaRPr>
          </a:p>
          <a:p>
            <a:pPr marL="0" indent="0">
              <a:buNone/>
            </a:pPr>
            <a:r>
              <a:rPr lang="en-US" altLang="ja-JP" sz="2000" b="1" i="0" u="sng" strike="noStrike" dirty="0">
                <a:solidFill>
                  <a:srgbClr val="000000"/>
                </a:solidFill>
                <a:effectLst/>
                <a:latin typeface="+mn-ea"/>
              </a:rPr>
              <a:t>Route Selecting Mode</a:t>
            </a:r>
            <a:r>
              <a:rPr lang="ja-JP" altLang="en-US" sz="2000" b="1" u="sng" dirty="0">
                <a:solidFill>
                  <a:srgbClr val="000000"/>
                </a:solidFill>
                <a:latin typeface="+mn-ea"/>
              </a:rPr>
              <a:t>の実験</a:t>
            </a:r>
            <a:br>
              <a:rPr lang="en-US" altLang="ja-JP" sz="2000" b="1" i="0" u="sng" strike="noStrike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実験：</a:t>
            </a: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(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動画：</a:t>
            </a: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selectingrouteandrun.mov)</a:t>
            </a:r>
            <a:br>
              <a:rPr lang="ja-JP" altLang="en-US" sz="2000" b="1" i="0" u="sng" strike="noStrike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1. Standby mode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をオンする</a:t>
            </a: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.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「</a:t>
            </a:r>
            <a:r>
              <a:rPr lang="en-US" altLang="ja-JP" sz="2000" b="0" i="0" u="none" strike="noStrike" dirty="0">
                <a:solidFill>
                  <a:srgbClr val="FF0000"/>
                </a:solidFill>
                <a:effectLst/>
                <a:latin typeface="+mn-ea"/>
              </a:rPr>
              <a:t>start_standby_mode.sh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」</a:t>
            </a:r>
            <a:b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2. Trajectory selecting mode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をオンして</a:t>
            </a: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,  1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番目のルートを選択する</a:t>
            </a: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.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 「</a:t>
            </a:r>
            <a:r>
              <a:rPr lang="en-US" altLang="ja-JP" sz="2000" b="0" i="0" u="none" strike="noStrike" dirty="0">
                <a:solidFill>
                  <a:srgbClr val="FF0000"/>
                </a:solidFill>
                <a:effectLst/>
                <a:latin typeface="+mn-ea"/>
              </a:rPr>
              <a:t>start_routeselecting_mode.sh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」</a:t>
            </a:r>
            <a:b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3. Control Node 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でロボットが</a:t>
            </a: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1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番目のルートに沿って走行する</a:t>
            </a: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.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 「</a:t>
            </a:r>
            <a:r>
              <a:rPr lang="en-US" altLang="ja-JP" sz="2000" b="0" i="0" u="none" strike="noStrike" dirty="0" err="1">
                <a:solidFill>
                  <a:srgbClr val="FF0000"/>
                </a:solidFill>
                <a:effectLst/>
                <a:latin typeface="+mn-ea"/>
              </a:rPr>
              <a:t>controller_node</a:t>
            </a:r>
            <a:r>
              <a:rPr lang="en-US" altLang="ja-JP" sz="2000" dirty="0">
                <a:solidFill>
                  <a:srgbClr val="FF0000"/>
                </a:solidFill>
                <a:latin typeface="+mn-ea"/>
              </a:rPr>
              <a:t>(</a:t>
            </a:r>
            <a:r>
              <a:rPr lang="en-US" altLang="ja-JP" sz="2000" dirty="0" err="1">
                <a:solidFill>
                  <a:srgbClr val="FF0000"/>
                </a:solidFill>
                <a:latin typeface="+mn-ea"/>
              </a:rPr>
              <a:t>cpp</a:t>
            </a:r>
            <a:r>
              <a:rPr lang="en-US" altLang="ja-JP" sz="2000" dirty="0">
                <a:solidFill>
                  <a:srgbClr val="FF0000"/>
                </a:solidFill>
                <a:latin typeface="+mn-ea"/>
              </a:rPr>
              <a:t> </a:t>
            </a:r>
            <a:r>
              <a:rPr lang="ja-JP" altLang="en-US" sz="2000" dirty="0">
                <a:solidFill>
                  <a:srgbClr val="FF0000"/>
                </a:solidFill>
                <a:latin typeface="+mn-ea"/>
              </a:rPr>
              <a:t>ファイル</a:t>
            </a:r>
            <a:r>
              <a:rPr lang="en-US" altLang="ja-JP" sz="2000" dirty="0">
                <a:solidFill>
                  <a:srgbClr val="FF0000"/>
                </a:solidFill>
                <a:latin typeface="+mn-ea"/>
              </a:rPr>
              <a:t>)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」</a:t>
            </a:r>
            <a:b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4.  1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番目のルートを走り終えた後</a:t>
            </a: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, Control Node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をオフする．</a:t>
            </a: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2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番目のルートを選択する．</a:t>
            </a:r>
            <a:b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</a:b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5. Control Node 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でロボットが</a:t>
            </a: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2</a:t>
            </a:r>
            <a:r>
              <a:rPr lang="ja-JP" altLang="en-US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番目のルートに沿って走行する</a:t>
            </a:r>
            <a:r>
              <a:rPr lang="en-US" altLang="ja-JP" sz="2000" b="0" i="0" u="none" strike="noStrike" dirty="0">
                <a:solidFill>
                  <a:srgbClr val="000000"/>
                </a:solidFill>
                <a:effectLst/>
                <a:latin typeface="+mn-ea"/>
              </a:rPr>
              <a:t>.</a:t>
            </a:r>
            <a:r>
              <a:rPr lang="ja-JP" altLang="en-US" sz="2000" dirty="0">
                <a:latin typeface="+mn-ea"/>
              </a:rPr>
              <a:t> </a:t>
            </a:r>
            <a:endParaRPr lang="en-US" sz="2000" dirty="0">
              <a:latin typeface="+mn-ea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BA6B41-CA90-AFE7-84D8-EDF98DB21A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C61A6DA-FA06-DF47-9AB3-08EE5F50353B}" type="slidenum">
              <a:rPr kumimoji="1" lang="ja-JP" altLang="en-US" smtClean="0"/>
              <a:pPr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4531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401D9-E8E2-EA91-345E-4FCFE7953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タスク進捗</a:t>
            </a:r>
            <a:br>
              <a:rPr lang="en-US" altLang="ja-JP" dirty="0"/>
            </a:br>
            <a:r>
              <a:rPr lang="ja-JP" altLang="en-US" sz="2200" dirty="0"/>
              <a:t>「</a:t>
            </a:r>
            <a:r>
              <a:rPr lang="en-US" altLang="ja-JP" sz="2200" dirty="0"/>
              <a:t>Route selecting</a:t>
            </a:r>
            <a:r>
              <a:rPr lang="ja-JP" altLang="en-US" sz="2200" dirty="0"/>
              <a:t>モード」の実験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ECAD76-25AD-51A8-906E-A525B44C38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C61A6DA-FA06-DF47-9AB3-08EE5F50353B}" type="slidenum">
              <a:rPr kumimoji="1" lang="ja-JP" altLang="en-US" smtClean="0"/>
              <a:pPr/>
              <a:t>4</a:t>
            </a:fld>
            <a:endParaRPr kumimoji="1" lang="ja-JP" altLang="en-US"/>
          </a:p>
        </p:txBody>
      </p:sp>
      <p:pic>
        <p:nvPicPr>
          <p:cNvPr id="5" name="selectingrouteandrun">
            <a:hlinkClick r:id="" action="ppaction://media"/>
            <a:extLst>
              <a:ext uri="{FF2B5EF4-FFF2-40B4-BE49-F238E27FC236}">
                <a16:creationId xmlns:a16="http://schemas.microsoft.com/office/drawing/2014/main" id="{B8C67D5F-431A-CF18-4828-6AF3B4774D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3386" y="1490241"/>
            <a:ext cx="8052894" cy="45297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B2631A-D28C-BFE9-AD35-9221DCE65F50}"/>
              </a:ext>
            </a:extLst>
          </p:cNvPr>
          <p:cNvSpPr txBox="1"/>
          <p:nvPr/>
        </p:nvSpPr>
        <p:spPr>
          <a:xfrm>
            <a:off x="3092919" y="6052611"/>
            <a:ext cx="28738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selectingrouteandrun.mov</a:t>
            </a:r>
          </a:p>
        </p:txBody>
      </p:sp>
    </p:spTree>
    <p:extLst>
      <p:ext uri="{BB962C8B-B14F-4D97-AF65-F5344CB8AC3E}">
        <p14:creationId xmlns:p14="http://schemas.microsoft.com/office/powerpoint/2010/main" val="2919331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0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TUT">
      <a:dk1>
        <a:srgbClr val="424242"/>
      </a:dk1>
      <a:lt1>
        <a:srgbClr val="FFFFFF"/>
      </a:lt1>
      <a:dk2>
        <a:srgbClr val="44546A"/>
      </a:dk2>
      <a:lt2>
        <a:srgbClr val="E7E6E6"/>
      </a:lt2>
      <a:accent1>
        <a:srgbClr val="3DA9D5"/>
      </a:accent1>
      <a:accent2>
        <a:srgbClr val="77ACFF"/>
      </a:accent2>
      <a:accent3>
        <a:srgbClr val="A5A5A5"/>
      </a:accent3>
      <a:accent4>
        <a:srgbClr val="FFA941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16785</TotalTime>
  <Words>230</Words>
  <Application>Microsoft Office PowerPoint</Application>
  <PresentationFormat>On-screen Show (4:3)</PresentationFormat>
  <Paragraphs>29</Paragraphs>
  <Slides>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ＭＳ Ｐゴシック</vt:lpstr>
      <vt:lpstr>游ゴシック</vt:lpstr>
      <vt:lpstr>Arial</vt:lpstr>
      <vt:lpstr>Office テーマ</vt:lpstr>
      <vt:lpstr>Musashiへの定期レポート</vt:lpstr>
      <vt:lpstr>今週のタスク</vt:lpstr>
      <vt:lpstr>タスク進捗 「Route selectingモード」設計</vt:lpstr>
      <vt:lpstr>タスク進捗 「Route selectingモード」</vt:lpstr>
      <vt:lpstr>タスク進捗 「Route selectingモード」の実験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田中 優大</dc:creator>
  <cp:lastModifiedBy>DINH NGOC DUC</cp:lastModifiedBy>
  <cp:revision>374</cp:revision>
  <dcterms:created xsi:type="dcterms:W3CDTF">2019-12-10T06:59:05Z</dcterms:created>
  <dcterms:modified xsi:type="dcterms:W3CDTF">2023-09-24T23:58:46Z</dcterms:modified>
</cp:coreProperties>
</file>

<file path=docProps/thumbnail.jpeg>
</file>